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6" r:id="rId8"/>
    <p:sldId id="264" r:id="rId9"/>
    <p:sldId id="265" r:id="rId10"/>
    <p:sldId id="267" r:id="rId11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20000"/>
    <a:srgbClr val="CC0000"/>
    <a:srgbClr val="CC99FF"/>
    <a:srgbClr val="008000"/>
    <a:srgbClr val="99FF33"/>
    <a:srgbClr val="FFFF66"/>
    <a:srgbClr val="BC0000"/>
    <a:srgbClr val="33CC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8E108-FEE7-4CA0-8258-08C56BDE4669}" type="datetimeFigureOut">
              <a:rPr lang="it-IT" smtClean="0"/>
              <a:t>30/10/2013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C1BC-0394-443B-A9D0-A0237EE53478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8E108-FEE7-4CA0-8258-08C56BDE4669}" type="datetimeFigureOut">
              <a:rPr lang="it-IT" smtClean="0"/>
              <a:t>30/10/2013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C1BC-0394-443B-A9D0-A0237EE53478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8E108-FEE7-4CA0-8258-08C56BDE4669}" type="datetimeFigureOut">
              <a:rPr lang="it-IT" smtClean="0"/>
              <a:t>30/10/2013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C1BC-0394-443B-A9D0-A0237EE53478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8E108-FEE7-4CA0-8258-08C56BDE4669}" type="datetimeFigureOut">
              <a:rPr lang="it-IT" smtClean="0"/>
              <a:t>30/10/2013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C1BC-0394-443B-A9D0-A0237EE53478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8E108-FEE7-4CA0-8258-08C56BDE4669}" type="datetimeFigureOut">
              <a:rPr lang="it-IT" smtClean="0"/>
              <a:t>30/10/2013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C1BC-0394-443B-A9D0-A0237EE53478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8E108-FEE7-4CA0-8258-08C56BDE4669}" type="datetimeFigureOut">
              <a:rPr lang="it-IT" smtClean="0"/>
              <a:t>30/10/2013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C1BC-0394-443B-A9D0-A0237EE53478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8E108-FEE7-4CA0-8258-08C56BDE4669}" type="datetimeFigureOut">
              <a:rPr lang="it-IT" smtClean="0"/>
              <a:t>30/10/2013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C1BC-0394-443B-A9D0-A0237EE53478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8E108-FEE7-4CA0-8258-08C56BDE4669}" type="datetimeFigureOut">
              <a:rPr lang="it-IT" smtClean="0"/>
              <a:t>30/10/2013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C1BC-0394-443B-A9D0-A0237EE53478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8E108-FEE7-4CA0-8258-08C56BDE4669}" type="datetimeFigureOut">
              <a:rPr lang="it-IT" smtClean="0"/>
              <a:t>30/10/2013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C1BC-0394-443B-A9D0-A0237EE53478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8E108-FEE7-4CA0-8258-08C56BDE4669}" type="datetimeFigureOut">
              <a:rPr lang="it-IT" smtClean="0"/>
              <a:t>30/10/2013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C1BC-0394-443B-A9D0-A0237EE53478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8E108-FEE7-4CA0-8258-08C56BDE4669}" type="datetimeFigureOut">
              <a:rPr lang="it-IT" smtClean="0"/>
              <a:t>30/10/2013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C1BC-0394-443B-A9D0-A0237EE53478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E8E108-FEE7-4CA0-8258-08C56BDE4669}" type="datetimeFigureOut">
              <a:rPr lang="it-IT" smtClean="0"/>
              <a:t>30/10/2013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96C1BC-0394-443B-A9D0-A0237EE53478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0" y="1844824"/>
            <a:ext cx="9097362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Consiglio comunale dei ragazzi,</a:t>
            </a:r>
          </a:p>
          <a:p>
            <a:pPr algn="ctr"/>
            <a:r>
              <a:rPr lang="it-IT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anno scolastico 2013/2014</a:t>
            </a:r>
            <a:endParaRPr lang="it-IT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5" name="Rettangolo 4"/>
          <p:cNvSpPr/>
          <p:nvPr/>
        </p:nvSpPr>
        <p:spPr>
          <a:xfrm>
            <a:off x="1403648" y="3861048"/>
            <a:ext cx="6421886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3600" b="0" cap="none" spc="0" dirty="0" err="1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Castrocaro</a:t>
            </a:r>
            <a:r>
              <a:rPr lang="it-IT" sz="3600" b="0" cap="none" spc="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 Terme e Terra del Sole</a:t>
            </a:r>
            <a:endParaRPr lang="it-IT" sz="3600" b="0" cap="none" spc="0" dirty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2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683568" y="1916832"/>
            <a:ext cx="7740352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 Premr Pro Smbd" pitchFamily="18" charset="0"/>
                <a:ea typeface="Times New Roman" pitchFamily="18" charset="0"/>
                <a:cs typeface="Calibri" pitchFamily="34" charset="0"/>
              </a:rPr>
              <a:t>All'interno della scuola primaria ci sono muretti alti un metro secondo noi sono troppo bassi e quindi rischiosi. Quando abbiamo presentato la problematica riguardo alle recinzioni intorno alla scuola il Comune ha provveduto a sistemarle.</a:t>
            </a:r>
            <a:endParaRPr kumimoji="0" lang="it-IT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aramond Premr Pro Smbd" pitchFamily="18" charset="0"/>
              <a:cs typeface="Arial" pitchFamily="34" charset="0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2987824" y="620688"/>
            <a:ext cx="331840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</a:rPr>
              <a:t>sicurezza</a:t>
            </a:r>
            <a:endParaRPr lang="it-IT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9FF33"/>
            </a:gs>
            <a:gs pos="50000">
              <a:srgbClr val="33CC33"/>
            </a:gs>
            <a:gs pos="100000">
              <a:srgbClr val="008000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899592" y="561455"/>
            <a:ext cx="7272808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 Premr Pro Smbd" pitchFamily="18" charset="0"/>
                <a:ea typeface="Times New Roman" pitchFamily="18" charset="0"/>
                <a:cs typeface="Calibri" pitchFamily="34" charset="0"/>
              </a:rPr>
              <a:t>Noi del consiglio comunale di </a:t>
            </a:r>
            <a:r>
              <a:rPr kumimoji="0" lang="it-IT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aramond Premr Pro Smbd" pitchFamily="18" charset="0"/>
                <a:ea typeface="Times New Roman" pitchFamily="18" charset="0"/>
                <a:cs typeface="Calibri" pitchFamily="34" charset="0"/>
              </a:rPr>
              <a:t>Castrocaro</a:t>
            </a:r>
            <a:r>
              <a:rPr kumimoji="0" lang="it-I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 Premr Pro Smbd" pitchFamily="18" charset="0"/>
                <a:ea typeface="Times New Roman" pitchFamily="18" charset="0"/>
                <a:cs typeface="Calibri" pitchFamily="34" charset="0"/>
              </a:rPr>
              <a:t> nel 2012 abbiamo analizzato alcuni aspetti ambientali della nostra scuola: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it-IT" sz="2400" dirty="0" smtClean="0">
              <a:latin typeface="Garamond Premr Pro Smbd" pitchFamily="18" charset="0"/>
              <a:ea typeface="Times New Roman" pitchFamily="18" charset="0"/>
              <a:cs typeface="Calibri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aramond Premr Pro Smbd" pitchFamily="18" charset="0"/>
              <a:ea typeface="Times New Roman" pitchFamily="18" charset="0"/>
              <a:cs typeface="Calibri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aramond Premr Pro Smbd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it-I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 Premr Pro Smbd" pitchFamily="18" charset="0"/>
                <a:ea typeface="Times New Roman" pitchFamily="18" charset="0"/>
                <a:cs typeface="Calibri" pitchFamily="34" charset="0"/>
              </a:rPr>
              <a:t>SPAZIO</a:t>
            </a:r>
            <a:endParaRPr kumimoji="0" lang="it-IT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aramond Premr Pro Smbd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it-I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 Premr Pro Smbd" pitchFamily="18" charset="0"/>
                <a:ea typeface="Times New Roman" pitchFamily="18" charset="0"/>
                <a:cs typeface="Calibri" pitchFamily="34" charset="0"/>
              </a:rPr>
              <a:t>CALORE </a:t>
            </a:r>
            <a:endParaRPr kumimoji="0" lang="it-IT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aramond Premr Pro Smbd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it-I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 Premr Pro Smbd" pitchFamily="18" charset="0"/>
                <a:ea typeface="Times New Roman" pitchFamily="18" charset="0"/>
                <a:cs typeface="Calibri" pitchFamily="34" charset="0"/>
              </a:rPr>
              <a:t>ILLUMINAZIONE </a:t>
            </a:r>
            <a:endParaRPr kumimoji="0" lang="it-IT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aramond Premr Pro Smbd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it-I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 Premr Pro Smbd" pitchFamily="18" charset="0"/>
                <a:ea typeface="Times New Roman" pitchFamily="18" charset="0"/>
                <a:cs typeface="Calibri" pitchFamily="34" charset="0"/>
              </a:rPr>
              <a:t>ACUSTICA </a:t>
            </a:r>
            <a:endParaRPr kumimoji="0" lang="it-IT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aramond Premr Pro Smbd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it-I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 Premr Pro Smbd" pitchFamily="18" charset="0"/>
                <a:ea typeface="Times New Roman" pitchFamily="18" charset="0"/>
                <a:cs typeface="Calibri" pitchFamily="34" charset="0"/>
              </a:rPr>
              <a:t>ARIA VIZIATA</a:t>
            </a:r>
            <a:endParaRPr kumimoji="0" lang="it-IT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aramond Premr Pro Smbd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it-I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 Premr Pro Smbd" pitchFamily="18" charset="0"/>
                <a:ea typeface="Times New Roman" pitchFamily="18" charset="0"/>
                <a:cs typeface="Calibri" pitchFamily="34" charset="0"/>
              </a:rPr>
              <a:t>ORGANIZZAZZIONE DEGLI ARREDI</a:t>
            </a:r>
            <a:endParaRPr kumimoji="0" lang="it-IT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aramond Premr Pro Smbd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it-I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 Premr Pro Smbd" pitchFamily="18" charset="0"/>
                <a:ea typeface="Times New Roman" pitchFamily="18" charset="0"/>
                <a:cs typeface="Calibri" pitchFamily="34" charset="0"/>
              </a:rPr>
              <a:t>COLORI</a:t>
            </a:r>
            <a:endParaRPr kumimoji="0" lang="it-IT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aramond Premr Pro Smbd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it-I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 Premr Pro Smbd" pitchFamily="18" charset="0"/>
                <a:ea typeface="Times New Roman" pitchFamily="18" charset="0"/>
                <a:cs typeface="Calibri" pitchFamily="34" charset="0"/>
              </a:rPr>
              <a:t>CAMPI ELETTROMAGNETICI (dato non rilevato perché non disponevamo dei mezzi</a:t>
            </a:r>
            <a:r>
              <a:rPr kumimoji="0" lang="it-IT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 Premr Pro Smbd" pitchFamily="18" charset="0"/>
                <a:ea typeface="Times New Roman" pitchFamily="18" charset="0"/>
                <a:cs typeface="Calibri" pitchFamily="34" charset="0"/>
              </a:rPr>
              <a:t> adatti</a:t>
            </a:r>
            <a:r>
              <a:rPr kumimoji="0" lang="it-I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 Premr Pro Smbd" pitchFamily="18" charset="0"/>
                <a:ea typeface="Times New Roman" pitchFamily="18" charset="0"/>
                <a:cs typeface="Calibri" pitchFamily="34" charset="0"/>
              </a:rPr>
              <a:t>)</a:t>
            </a:r>
            <a:endParaRPr kumimoji="0" lang="it-IT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aramond Premr Pro Smbd" pitchFamily="18" charset="0"/>
              <a:cs typeface="Arial" pitchFamily="34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899592" y="1700808"/>
            <a:ext cx="7416824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 Premr Pro Smbd" pitchFamily="18" charset="0"/>
                <a:ea typeface="Times New Roman" pitchFamily="18" charset="0"/>
                <a:cs typeface="Calibri" pitchFamily="34" charset="0"/>
              </a:rPr>
              <a:t>L'Istituto comprensivo di </a:t>
            </a:r>
            <a:r>
              <a:rPr kumimoji="0" lang="it-IT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aramond Premr Pro Smbd" pitchFamily="18" charset="0"/>
                <a:ea typeface="Times New Roman" pitchFamily="18" charset="0"/>
                <a:cs typeface="Calibri" pitchFamily="34" charset="0"/>
              </a:rPr>
              <a:t>Castrocaro</a:t>
            </a:r>
            <a:r>
              <a:rPr kumimoji="0" lang="it-I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 Premr Pro Smbd" pitchFamily="18" charset="0"/>
                <a:ea typeface="Times New Roman" pitchFamily="18" charset="0"/>
                <a:cs typeface="Calibri" pitchFamily="34" charset="0"/>
              </a:rPr>
              <a:t> Terme ha una superficie più che sufficiente per il numero di alunni che ospita. Purtroppo alcune aule risultano non adeguate per  classi molto numerose</a:t>
            </a:r>
            <a:r>
              <a:rPr kumimoji="0" lang="it-I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Calibri" pitchFamily="34" charset="0"/>
              </a:rPr>
              <a:t>.</a:t>
            </a:r>
            <a:r>
              <a:rPr kumimoji="0" lang="it-I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4" name="Rettangolo 3"/>
          <p:cNvSpPr/>
          <p:nvPr/>
        </p:nvSpPr>
        <p:spPr>
          <a:xfrm>
            <a:off x="3347864" y="404664"/>
            <a:ext cx="223330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5400" b="1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Spazio:</a:t>
            </a:r>
            <a:endParaRPr lang="it-IT" sz="5400" b="1" cap="none" spc="0" dirty="0">
              <a:ln w="1905"/>
              <a:solidFill>
                <a:srgbClr val="0070C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20000">
            <a:alpha val="92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827584" y="1772816"/>
            <a:ext cx="741682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Garamond Premr Pro Smbd" pitchFamily="18" charset="0"/>
                <a:ea typeface="Times New Roman" pitchFamily="18" charset="0"/>
                <a:cs typeface="Calibri" pitchFamily="34" charset="0"/>
              </a:rPr>
              <a:t>Durante l'inverno quando il riscaldamento è in funzione, avvertiamo un eccesso di calore tanto che a volte è necessario aprire le finestre.</a:t>
            </a:r>
            <a:endParaRPr kumimoji="0" lang="it-IT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Garamond Premr Pro Smbd" pitchFamily="18" charset="0"/>
              <a:cs typeface="Arial" pitchFamily="34" charset="0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3491880" y="620688"/>
            <a:ext cx="206043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it-IT" sz="5400" b="1" cap="none" spc="50" dirty="0" smtClean="0">
                <a:ln w="11430"/>
                <a:solidFill>
                  <a:srgbClr val="BC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Calore</a:t>
            </a:r>
            <a:endParaRPr lang="it-IT" sz="5400" b="1" cap="none" spc="50" dirty="0">
              <a:ln w="11430"/>
              <a:solidFill>
                <a:srgbClr val="BC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1043608" y="1484784"/>
            <a:ext cx="72008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400" dirty="0">
                <a:latin typeface="Garamond Premr Pro Smbd" pitchFamily="18" charset="0"/>
              </a:rPr>
              <a:t>Rileviamo un elevato spreco di luce elettrica per due motivi:durante l'inverno le luci sono sempre accese </a:t>
            </a:r>
            <a:r>
              <a:rPr lang="it-IT" sz="2400" dirty="0" smtClean="0">
                <a:latin typeface="Garamond Premr Pro Smbd" pitchFamily="18" charset="0"/>
              </a:rPr>
              <a:t>perché </a:t>
            </a:r>
            <a:r>
              <a:rPr lang="it-IT" sz="2400" dirty="0">
                <a:latin typeface="Garamond Premr Pro Smbd" pitchFamily="18" charset="0"/>
              </a:rPr>
              <a:t>le sole finestre non sono sufficienti nonostante siano molte e durante la primavera quando il sole diventa eccessivo siamo costretti ad abbassare le </a:t>
            </a:r>
            <a:r>
              <a:rPr lang="it-IT" sz="2400" dirty="0" smtClean="0">
                <a:latin typeface="Garamond Premr Pro Smbd" pitchFamily="18" charset="0"/>
              </a:rPr>
              <a:t>tapparelle </a:t>
            </a:r>
            <a:r>
              <a:rPr lang="it-IT" sz="2400" dirty="0">
                <a:latin typeface="Garamond Premr Pro Smbd" pitchFamily="18" charset="0"/>
              </a:rPr>
              <a:t>e quindi ad accendere la </a:t>
            </a:r>
            <a:r>
              <a:rPr lang="it-IT" sz="2400" dirty="0" smtClean="0">
                <a:latin typeface="Garamond Premr Pro Smbd" pitchFamily="18" charset="0"/>
              </a:rPr>
              <a:t>luce. Secondo </a:t>
            </a:r>
            <a:r>
              <a:rPr lang="it-IT" sz="2400" dirty="0">
                <a:latin typeface="Garamond Premr Pro Smbd" pitchFamily="18" charset="0"/>
              </a:rPr>
              <a:t>noi sono necessari </a:t>
            </a:r>
            <a:r>
              <a:rPr lang="it-IT" sz="2400" dirty="0" smtClean="0">
                <a:latin typeface="Garamond Premr Pro Smbd" pitchFamily="18" charset="0"/>
              </a:rPr>
              <a:t>soprattutto </a:t>
            </a:r>
            <a:r>
              <a:rPr lang="it-IT" sz="2400" dirty="0">
                <a:latin typeface="Garamond Premr Pro Smbd" pitchFamily="18" charset="0"/>
              </a:rPr>
              <a:t>nella scuola primaria i pannelli solari.</a:t>
            </a:r>
          </a:p>
        </p:txBody>
      </p:sp>
      <p:sp>
        <p:nvSpPr>
          <p:cNvPr id="4" name="Rettangolo 3"/>
          <p:cNvSpPr/>
          <p:nvPr/>
        </p:nvSpPr>
        <p:spPr>
          <a:xfrm>
            <a:off x="2555776" y="404664"/>
            <a:ext cx="406393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Illuminazione</a:t>
            </a:r>
            <a:endParaRPr lang="it-IT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>
                <a:lumMod val="40000"/>
                <a:lumOff val="60000"/>
              </a:schemeClr>
            </a:gs>
            <a:gs pos="50000">
              <a:srgbClr val="00B0F0"/>
            </a:gs>
            <a:gs pos="100000">
              <a:schemeClr val="tx2">
                <a:lumMod val="7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971600" y="1844824"/>
            <a:ext cx="7200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400" dirty="0">
                <a:latin typeface="Garamond Premr Pro Smbd" pitchFamily="18" charset="0"/>
              </a:rPr>
              <a:t>In generale i locali dell'Istituto Comprensivo di </a:t>
            </a:r>
            <a:r>
              <a:rPr lang="it-IT" sz="2400" dirty="0" err="1">
                <a:latin typeface="Garamond Premr Pro Smbd" pitchFamily="18" charset="0"/>
              </a:rPr>
              <a:t>Castrocaro</a:t>
            </a:r>
            <a:r>
              <a:rPr lang="it-IT" sz="2400" dirty="0">
                <a:latin typeface="Garamond Premr Pro Smbd" pitchFamily="18" charset="0"/>
              </a:rPr>
              <a:t> risultano sufficientemente areati.</a:t>
            </a:r>
          </a:p>
        </p:txBody>
      </p:sp>
      <p:sp>
        <p:nvSpPr>
          <p:cNvPr id="6" name="Rettangolo 5"/>
          <p:cNvSpPr/>
          <p:nvPr/>
        </p:nvSpPr>
        <p:spPr>
          <a:xfrm>
            <a:off x="2843808" y="620688"/>
            <a:ext cx="337271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5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Aria viziata</a:t>
            </a:r>
            <a:endParaRPr lang="it-IT" sz="5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899592" y="1844824"/>
            <a:ext cx="712879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400" dirty="0">
                <a:latin typeface="Garamond Premr Pro Smbd" pitchFamily="18" charset="0"/>
              </a:rPr>
              <a:t>Riguardo a questo aspetto abbiamo due cose da segnalare:negli spogliatoi della palestra della scuola primaria sono necessarie delle panche per permettere agli alunni di cambiarsi le </a:t>
            </a:r>
            <a:r>
              <a:rPr lang="it-IT" sz="2400" dirty="0" smtClean="0">
                <a:latin typeface="Garamond Premr Pro Smbd" pitchFamily="18" charset="0"/>
              </a:rPr>
              <a:t>scarpe</a:t>
            </a:r>
            <a:r>
              <a:rPr lang="it-IT" sz="2400" dirty="0">
                <a:latin typeface="Garamond Premr Pro Smbd" pitchFamily="18" charset="0"/>
              </a:rPr>
              <a:t>.</a:t>
            </a:r>
            <a:r>
              <a:rPr lang="it-IT" sz="2400" dirty="0" smtClean="0">
                <a:latin typeface="Garamond Premr Pro Smbd" pitchFamily="18" charset="0"/>
              </a:rPr>
              <a:t> Inoltre </a:t>
            </a:r>
            <a:r>
              <a:rPr lang="it-IT" sz="2400" dirty="0">
                <a:latin typeface="Garamond Premr Pro Smbd" pitchFamily="18" charset="0"/>
              </a:rPr>
              <a:t>i rivestimenti nella zona adibita a mensa non sono adeguati.</a:t>
            </a:r>
          </a:p>
        </p:txBody>
      </p:sp>
      <p:sp>
        <p:nvSpPr>
          <p:cNvPr id="3" name="Rettangolo 2"/>
          <p:cNvSpPr/>
          <p:nvPr/>
        </p:nvSpPr>
        <p:spPr>
          <a:xfrm>
            <a:off x="3635896" y="692696"/>
            <a:ext cx="198028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5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8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Arredi</a:t>
            </a:r>
            <a:endParaRPr lang="it-IT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800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>
                <a:lumMod val="85000"/>
              </a:schemeClr>
            </a:gs>
            <a:gs pos="50000">
              <a:schemeClr val="bg1">
                <a:lumMod val="6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611560" y="2389530"/>
            <a:ext cx="781236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 Premr Pro Smbd" pitchFamily="18" charset="0"/>
                <a:ea typeface="Times New Roman" pitchFamily="18" charset="0"/>
                <a:cs typeface="Calibri" pitchFamily="34" charset="0"/>
              </a:rPr>
              <a:t>Gli arredi sono disposti in modo funzionale per i ragazzi che ne usufruiscono.</a:t>
            </a:r>
            <a:r>
              <a:rPr kumimoji="0" lang="it-I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 Premr Pro Smbd" pitchFamily="18" charset="0"/>
                <a:cs typeface="Arial" pitchFamily="34" charset="0"/>
              </a:rPr>
              <a:t> </a:t>
            </a:r>
          </a:p>
        </p:txBody>
      </p:sp>
      <p:sp>
        <p:nvSpPr>
          <p:cNvPr id="4" name="Rettangolo 3"/>
          <p:cNvSpPr/>
          <p:nvPr/>
        </p:nvSpPr>
        <p:spPr>
          <a:xfrm>
            <a:off x="395536" y="548680"/>
            <a:ext cx="793230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54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  <a:t>Organizzazione degli arredi</a:t>
            </a:r>
            <a:endParaRPr lang="it-IT" sz="54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755576" y="1556792"/>
            <a:ext cx="756084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Il Comune quando abbiamo presentato queste problematiche ha affermato di potersi impegnare a ritinteggiare i corridoi delle due scuole per questo entro breve presenteremo il preventivo chiesto dall'ufficio tecnico del Comune.</a:t>
            </a:r>
            <a:endParaRPr kumimoji="0" lang="it-IT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3563888" y="476672"/>
            <a:ext cx="188224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it-IT" sz="5400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Colori</a:t>
            </a:r>
            <a:endParaRPr lang="it-IT" sz="5400" b="1" cap="none" spc="0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316</Words>
  <Application>Microsoft Office PowerPoint</Application>
  <PresentationFormat>Presentazione su schermo (4:3)</PresentationFormat>
  <Paragraphs>31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1" baseType="lpstr">
      <vt:lpstr>Tema di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Martina</dc:creator>
  <cp:lastModifiedBy>Martina</cp:lastModifiedBy>
  <cp:revision>6</cp:revision>
  <dcterms:created xsi:type="dcterms:W3CDTF">2013-10-30T14:33:55Z</dcterms:created>
  <dcterms:modified xsi:type="dcterms:W3CDTF">2013-10-30T15:30:19Z</dcterms:modified>
</cp:coreProperties>
</file>